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18"/>
  </p:notesMasterIdLst>
  <p:sldIdLst>
    <p:sldId id="263" r:id="rId3"/>
    <p:sldId id="274" r:id="rId4"/>
    <p:sldId id="275" r:id="rId5"/>
    <p:sldId id="271" r:id="rId6"/>
    <p:sldId id="272" r:id="rId7"/>
    <p:sldId id="276" r:id="rId8"/>
    <p:sldId id="287" r:id="rId9"/>
    <p:sldId id="277" r:id="rId10"/>
    <p:sldId id="273" r:id="rId11"/>
    <p:sldId id="278" r:id="rId12"/>
    <p:sldId id="280" r:id="rId13"/>
    <p:sldId id="286" r:id="rId14"/>
    <p:sldId id="285" r:id="rId15"/>
    <p:sldId id="282" r:id="rId16"/>
    <p:sldId id="283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泽欣 陈" initials="泽陈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6D3F3"/>
    <a:srgbClr val="4CB8E6"/>
    <a:srgbClr val="00B0F0"/>
    <a:srgbClr val="4ACDFB"/>
    <a:srgbClr val="4A4A4A"/>
    <a:srgbClr val="101012"/>
    <a:srgbClr val="161618"/>
    <a:srgbClr val="1E1F22"/>
    <a:srgbClr val="E7E7E7"/>
    <a:srgbClr val="1F2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436" autoAdjust="0"/>
  </p:normalViewPr>
  <p:slideViewPr>
    <p:cSldViewPr snapToGrid="0">
      <p:cViewPr varScale="1">
        <p:scale>
          <a:sx n="80" d="100"/>
          <a:sy n="80" d="100"/>
        </p:scale>
        <p:origin x="1166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09"/>
    </p:cViewPr>
  </p:sorterViewPr>
  <p:notesViewPr>
    <p:cSldViewPr snapToGrid="0">
      <p:cViewPr varScale="1">
        <p:scale>
          <a:sx n="72" d="100"/>
          <a:sy n="72" d="100"/>
        </p:scale>
        <p:origin x="1978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27DB6-40D8-40A3-BD4E-F2778D3F8D4A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C6816-2F05-4BE7-9911-6DC1174241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29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18163"/>
            <a:ext cx="4387850" cy="1081088"/>
          </a:xfrm>
        </p:spPr>
        <p:txBody>
          <a:bodyPr>
            <a:normAutofit/>
          </a:bodyPr>
          <a:lstStyle>
            <a:lvl1pPr>
              <a:defRPr lang="zh-CN" altLang="en-US" sz="7000" b="1" kern="1200" spc="-500" dirty="0" smtClean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第一次培训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79" y="1755001"/>
            <a:ext cx="8501418" cy="1570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92406" y="940086"/>
            <a:ext cx="10499125" cy="4840"/>
            <a:chOff x="1043710" y="994545"/>
            <a:chExt cx="10499125" cy="4840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1043710" y="99454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1080000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7222835" y="99938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792406" y="276071"/>
            <a:ext cx="10499725" cy="600075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4000" b="1" kern="1200" dirty="0">
                <a:solidFill>
                  <a:srgbClr val="4CB8E6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ideo" Target="../media/media1.mp4"/><Relationship Id="rId2" Type="http://schemas.openxmlformats.org/officeDocument/2006/relationships/slideLayout" Target="../slideLayouts/slideLayout2.xml"/><Relationship Id="rId16" Type="http://schemas.microsoft.com/office/2007/relationships/media" Target="../media/media1.mp4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5C686-C843-4693-B074-C448A3D9CB74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打符">
            <a:hlinkClick r:id="" action="ppaction://media"/>
          </p:cNvPr>
          <p:cNvPicPr>
            <a:picLocks noChangeAspect="1"/>
          </p:cNvPicPr>
          <p:nvPr userDrawn="1"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594109" y="5992379"/>
            <a:ext cx="1505529" cy="8468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1F883-D316-4EE7-9D3A-407329FAE226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5E73B-219A-4CF5-8162-0C73F159B8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21.png"/><Relationship Id="rId2" Type="http://schemas.microsoft.com/office/2007/relationships/media" Target="../media/media2.mp4"/><Relationship Id="rId1" Type="http://schemas.openxmlformats.org/officeDocument/2006/relationships/tags" Target="../tags/tag27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12" Type="http://schemas.openxmlformats.org/officeDocument/2006/relationships/slide" Target="slide1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0.xml"/><Relationship Id="rId11" Type="http://schemas.openxmlformats.org/officeDocument/2006/relationships/slide" Target="slide11.xml"/><Relationship Id="rId5" Type="http://schemas.openxmlformats.org/officeDocument/2006/relationships/tags" Target="../tags/tag6.xml"/><Relationship Id="rId10" Type="http://schemas.openxmlformats.org/officeDocument/2006/relationships/slide" Target="slide9.xml"/><Relationship Id="rId4" Type="http://schemas.openxmlformats.org/officeDocument/2006/relationships/tags" Target="../tags/tag5.xml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6000" y="3240951"/>
            <a:ext cx="5195653" cy="224676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第五</a:t>
            </a:r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36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次</a:t>
            </a:r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18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培训</a:t>
            </a:r>
            <a:endParaRPr lang="en-US" altLang="zh-CN" sz="7000" b="1" spc="-500" dirty="0">
              <a:ln w="38100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1800000" algn="ctr" rotWithShape="0">
                  <a:srgbClr val="4ACDFB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18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（第一阶段）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9" y="1772067"/>
            <a:ext cx="8403281" cy="155215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 txBox="1"/>
          <p:nvPr>
            <p:custDataLst>
              <p:tags r:id="rId1"/>
            </p:custDataLst>
          </p:nvPr>
        </p:nvSpPr>
        <p:spPr>
          <a:xfrm>
            <a:off x="2129472" y="2252980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4190047" y="2496820"/>
            <a:ext cx="6354582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4400" spc="0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总结与规划</a:t>
            </a:r>
          </a:p>
        </p:txBody>
      </p:sp>
      <p:sp>
        <p:nvSpPr>
          <p:cNvPr id="4" name="Text3"/>
          <p:cNvSpPr txBox="1"/>
          <p:nvPr>
            <p:custDataLst>
              <p:tags r:id="rId3"/>
            </p:custDataLst>
          </p:nvPr>
        </p:nvSpPr>
        <p:spPr>
          <a:xfrm>
            <a:off x="3714186" y="3429000"/>
            <a:ext cx="7119463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zh-CN" sz="1400" b="1" dirty="0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Summary and planning</a:t>
            </a:r>
            <a:endParaRPr lang="zh-CN" altLang="en-US" sz="14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 txBox="1"/>
          <p:nvPr>
            <p:custDataLst>
              <p:tags r:id="rId1"/>
            </p:custDataLst>
          </p:nvPr>
        </p:nvSpPr>
        <p:spPr>
          <a:xfrm>
            <a:off x="3215510" y="2262505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5375278" y="2496820"/>
            <a:ext cx="4741412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5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课后作业</a:t>
            </a:r>
          </a:p>
        </p:txBody>
      </p:sp>
      <p:sp>
        <p:nvSpPr>
          <p:cNvPr id="4" name="Text3"/>
          <p:cNvSpPr txBox="1"/>
          <p:nvPr>
            <p:custDataLst>
              <p:tags r:id="rId3"/>
            </p:custDataLst>
          </p:nvPr>
        </p:nvSpPr>
        <p:spPr>
          <a:xfrm>
            <a:off x="5276085" y="3382010"/>
            <a:ext cx="5315715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4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fifth section - Homework after class</a:t>
            </a:r>
            <a:endParaRPr lang="zh-CN" altLang="en-US" sz="14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r>
              <a:rPr lang="en-US" altLang="zh-CN"/>
              <a:t>-</a:t>
            </a:r>
            <a:r>
              <a:rPr lang="zh-CN" altLang="en-US"/>
              <a:t>基础部分</a:t>
            </a:r>
          </a:p>
        </p:txBody>
      </p:sp>
      <p:sp>
        <p:nvSpPr>
          <p:cNvPr id="5" name="矩形: 圆角 4"/>
          <p:cNvSpPr/>
          <p:nvPr>
            <p:custDataLst>
              <p:tags r:id="rId1"/>
            </p:custDataLst>
          </p:nvPr>
        </p:nvSpPr>
        <p:spPr>
          <a:xfrm>
            <a:off x="791438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7223" y="1384694"/>
            <a:ext cx="10037554" cy="4865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290" indent="-252095">
              <a:spcBef>
                <a:spcPts val="3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+mj-lt"/>
              <a:buAutoNum type="arabicPeriod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核酸采集与检测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/>
              <a:t>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新冠疫情的爆发，给人民生活和工作带来了巨大的影响。党和国家为了确保人民的生命健康安全，采取了许多措施。其中，核酸检测就是一项非常重要的工作。为了有序的组织大规模的核酸检测，需要开发核酸检测系统，系统的核心功能应包括：</a:t>
            </a:r>
          </a:p>
          <a:p>
            <a:r>
              <a:rPr lang="zh-CN" altLang="en-US" dirty="0"/>
              <a:t> 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79145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创建系统能查询与维护受检人信息</a:t>
            </a:r>
          </a:p>
          <a:p>
            <a:pPr marL="779145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对受检人进行标本采集</a:t>
            </a:r>
          </a:p>
          <a:p>
            <a:pPr marL="779145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检测受检人标本，并将结果显示出来</a:t>
            </a:r>
          </a:p>
          <a:p>
            <a:pPr marL="779145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检测受检人标本，并将结果显示出来</a:t>
            </a:r>
          </a:p>
          <a:p>
            <a:pPr marL="779145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为完成系统功能，需要定义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个类：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Person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Sample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类，请按照要求定义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Person</a:t>
            </a:r>
          </a:p>
          <a:p>
            <a:pPr marL="779145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79145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79145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79145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79145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>
              <a:spcBef>
                <a:spcPts val="6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</a:t>
            </a:r>
            <a:r>
              <a:rPr lang="zh-CN" altLang="en-US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可以查</a:t>
            </a:r>
            <a:r>
              <a:rPr lang="en-US" altLang="zh-CN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C++</a:t>
            </a:r>
            <a:r>
              <a:rPr lang="zh-CN" altLang="en-US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语法使用</a:t>
            </a:r>
            <a:r>
              <a:rPr lang="en-US" altLang="zh-CN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不要全抄别人代码！</a:t>
            </a:r>
            <a:endParaRPr lang="en-US" altLang="zh-CN" sz="19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879283-9B02-0A43-6C38-847268C91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437" y="4365522"/>
            <a:ext cx="1662306" cy="164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8D127B-8AFB-0061-D187-A18B66DB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528" y="4365522"/>
            <a:ext cx="1307709" cy="17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9260A4E-BC8C-DBD5-28FE-ECB45B9C3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532628"/>
            <a:ext cx="1556187" cy="1189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r>
              <a:rPr lang="en-US" altLang="zh-CN"/>
              <a:t>-</a:t>
            </a:r>
            <a:r>
              <a:rPr lang="zh-CN" altLang="en-US"/>
              <a:t>提高部分</a:t>
            </a:r>
          </a:p>
        </p:txBody>
      </p:sp>
      <p:sp>
        <p:nvSpPr>
          <p:cNvPr id="5" name="矩形: 圆角 4"/>
          <p:cNvSpPr/>
          <p:nvPr>
            <p:custDataLst>
              <p:tags r:id="rId1"/>
            </p:custDataLst>
          </p:nvPr>
        </p:nvSpPr>
        <p:spPr>
          <a:xfrm>
            <a:off x="780064" y="125645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7223" y="1340257"/>
            <a:ext cx="6790968" cy="517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290" indent="-25209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+mj-lt"/>
              <a:buAutoNum type="arabicPeriod"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摸金校尉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(1)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7995" lvl="1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制作一个小游戏，玩家通过键盘输入移动角色，目标是找到黄金（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"Gold"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7995" lvl="1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使用其他库函数实现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"w"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"s"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"a"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"d"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键分别向上、下、左、右移动角色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7995" lvl="1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玩家只能在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Road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上面走，通过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Jump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跳跃三格，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Wall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是不可通行的，目标是找到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Gold</a:t>
            </a:r>
          </a:p>
          <a:p>
            <a:pPr marL="467995" lvl="1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让玩家无法越过边界且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Jump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无法跳到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Jump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Wall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上面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7995" lvl="1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8290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 typeface="+mj-lt"/>
              <a:buAutoNum type="arabicPeriod"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摸金校尉</a:t>
            </a:r>
            <a: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(2)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7995" lvl="1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利用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OpenCv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简单识别五张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Map.png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图片，再使其构成游戏的关卡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7995" lvl="1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创建完地图之后，接着能够实现第二题的功能，并且在找到黄金之后能进入到下一关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7995" lvl="1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要求关卡物体与图片上相对应，且地图关卡能根据图片的物体格子数量变化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比如可以支持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7*7,10*10,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N*N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marL="467995" lvl="1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7995" lvl="1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8290" lvl="0" indent="-252095">
              <a:spcBef>
                <a:spcPts val="300"/>
              </a:spcBef>
              <a:buClr>
                <a:prstClr val="black">
                  <a:lumMod val="65000"/>
                  <a:lumOff val="35000"/>
                </a:prstClr>
              </a:buClr>
              <a:buSzPct val="100000"/>
              <a:buFont typeface="+mj-lt"/>
              <a:buAutoNum type="arabicPeriod"/>
            </a:pP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37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153216"/>
              </p:ext>
            </p:extLst>
          </p:nvPr>
        </p:nvGraphicFramePr>
        <p:xfrm>
          <a:off x="9374751" y="3981526"/>
          <a:ext cx="1633179" cy="137367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22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050" b="1" kern="0">
                          <a:solidFill>
                            <a:srgbClr val="FFFFF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name</a:t>
                      </a:r>
                      <a:endParaRPr lang="zh-CN" sz="105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B8E6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50000"/>
                        </a:lnSpc>
                      </a:pPr>
                      <a:r>
                        <a:rPr lang="en-US" altLang="zh-CN" sz="1050" b="1" kern="0" dirty="0">
                          <a:solidFill>
                            <a:srgbClr val="FFFFF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mean</a:t>
                      </a:r>
                      <a:endParaRPr lang="zh-CN" sz="105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B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Me</a:t>
                      </a:r>
                      <a:endParaRPr lang="zh-CN" altLang="en-US" sz="9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/>
                        <a:t>游戏角色的位置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Road</a:t>
                      </a:r>
                      <a:endParaRPr lang="zh-CN" altLang="en-US" sz="9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/>
                        <a:t>可以通行的路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Wall</a:t>
                      </a:r>
                      <a:endParaRPr lang="zh-CN" altLang="en-US" sz="9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/>
                        <a:t>墙壁，无法通过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Jump</a:t>
                      </a:r>
                      <a:endParaRPr lang="zh-CN" altLang="en-US" sz="9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/>
                        <a:t>可以跳跃的地方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Gold</a:t>
                      </a:r>
                      <a:endParaRPr lang="zh-CN" altLang="en-US" sz="900" b="1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dirty="0"/>
                        <a:t>黄金，游戏的目标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" name="1696460648532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9430" y="2058784"/>
            <a:ext cx="2902573" cy="1553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3" name="文本框 42"/>
          <p:cNvSpPr txBox="1"/>
          <p:nvPr/>
        </p:nvSpPr>
        <p:spPr>
          <a:xfrm>
            <a:off x="4120738" y="5767367"/>
            <a:ext cx="705394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3395" lvl="1" algn="r">
              <a:spcBef>
                <a:spcPts val="1000"/>
              </a:spcBef>
              <a:buClr>
                <a:srgbClr val="FF0000"/>
              </a:buClr>
              <a:buSzPct val="100000"/>
            </a:pP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注意：提高部分的题会难度较高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做不完的同学也不要气馁喔</a:t>
            </a:r>
            <a:r>
              <a:rPr lang="en-US" altLang="zh-CN" sz="19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~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32" y="3961846"/>
            <a:ext cx="1373678" cy="1373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368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38280" y="150640"/>
            <a:ext cx="4284136" cy="625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特别感谢：算法组的全体同学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主题选择：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岳鑫鹏（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素材收集：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门江华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演示制作：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陈泽欣（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效果制作：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陈泽欣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后期修改：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门江华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效果审核：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陈泽欣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终稿审核：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陈泽欣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愿我们做大做强 再创辉煌！！！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视频制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6041" y="1739009"/>
            <a:ext cx="5477929" cy="3081387"/>
          </a:xfrm>
          <a:prstGeom prst="rect">
            <a:avLst/>
          </a:prstGeom>
          <a:effectLst>
            <a:reflection blurRad="6350" stA="52000" endPos="35000" dir="5400000" sy="-100000" algn="bl" rotWithShape="0"/>
            <a:softEdge rad="127000"/>
          </a:effectLst>
          <a:scene3d>
            <a:camera prst="perspectiveRight" fov="3000000">
              <a:rot lat="0" lon="21000000" rev="12000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Tm="40000">
        <p15:prstTrans prst="curtains"/>
      </p:transition>
    </mc:Choice>
    <mc:Fallback xmlns=""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8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8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1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42645" y="2421032"/>
            <a:ext cx="8706711" cy="2015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500" b="1" spc="-500">
                <a:ln w="571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2500" b="1" spc="-500">
              <a:ln w="57150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18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Text3"/>
          <p:cNvGrpSpPr/>
          <p:nvPr/>
        </p:nvGrpSpPr>
        <p:grpSpPr>
          <a:xfrm>
            <a:off x="1179702" y="2782288"/>
            <a:ext cx="8217162" cy="526415"/>
            <a:chOff x="2468" y="3280"/>
            <a:chExt cx="12954" cy="829"/>
          </a:xfrm>
        </p:grpSpPr>
        <p:sp>
          <p:nvSpPr>
            <p:cNvPr id="4" name="Text1"/>
            <p:cNvSpPr txBox="1"/>
            <p:nvPr>
              <p:custDataLst>
                <p:tags r:id="rId5"/>
              </p:custDataLst>
            </p:nvPr>
          </p:nvSpPr>
          <p:spPr>
            <a:xfrm>
              <a:off x="3517" y="3313"/>
              <a:ext cx="11905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对象和类</a:t>
              </a:r>
              <a:r>
                <a:rPr lang="en-US" altLang="zh-CN" sz="3600" b="1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3600" b="1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简单了解面向对象编程</a:t>
              </a:r>
            </a:p>
          </p:txBody>
        </p:sp>
        <p:sp>
          <p:nvSpPr>
            <p:cNvPr id="5" name="Text2"/>
            <p:cNvSpPr txBox="1"/>
            <p:nvPr/>
          </p:nvSpPr>
          <p:spPr>
            <a:xfrm>
              <a:off x="2468" y="3280"/>
              <a:ext cx="1336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4000" b="1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Text6"/>
          <p:cNvGrpSpPr/>
          <p:nvPr/>
        </p:nvGrpSpPr>
        <p:grpSpPr>
          <a:xfrm>
            <a:off x="1171152" y="3387866"/>
            <a:ext cx="8225712" cy="546735"/>
            <a:chOff x="2455" y="3228"/>
            <a:chExt cx="12508" cy="861"/>
          </a:xfrm>
        </p:grpSpPr>
        <p:sp>
          <p:nvSpPr>
            <p:cNvPr id="7" name="Text4"/>
            <p:cNvSpPr txBox="1"/>
            <p:nvPr>
              <p:custDataLst>
                <p:tags r:id="rId4"/>
              </p:custDataLst>
            </p:nvPr>
          </p:nvSpPr>
          <p:spPr>
            <a:xfrm>
              <a:off x="3517" y="3228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类与结构体的区别</a:t>
              </a:r>
            </a:p>
          </p:txBody>
        </p:sp>
        <p:sp>
          <p:nvSpPr>
            <p:cNvPr id="8" name="Text5"/>
            <p:cNvSpPr txBox="1"/>
            <p:nvPr/>
          </p:nvSpPr>
          <p:spPr>
            <a:xfrm>
              <a:off x="2455" y="3267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4000" b="1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Text9"/>
          <p:cNvGrpSpPr/>
          <p:nvPr/>
        </p:nvGrpSpPr>
        <p:grpSpPr>
          <a:xfrm>
            <a:off x="1179700" y="4042974"/>
            <a:ext cx="8806031" cy="530225"/>
            <a:chOff x="2468" y="3228"/>
            <a:chExt cx="12495" cy="835"/>
          </a:xfrm>
        </p:grpSpPr>
        <p:sp>
          <p:nvSpPr>
            <p:cNvPr id="10" name="Text7"/>
            <p:cNvSpPr txBox="1"/>
            <p:nvPr>
              <p:custDataLst>
                <p:tags r:id="rId3"/>
              </p:custDataLst>
            </p:nvPr>
          </p:nvSpPr>
          <p:spPr>
            <a:xfrm>
              <a:off x="3517" y="3228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en-US" altLang="zh-CN" sz="3500" b="1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Try </a:t>
              </a:r>
              <a:r>
                <a:rPr lang="zh-CN" altLang="en-US" sz="3500" b="1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捕获与</a:t>
              </a:r>
              <a:r>
                <a:rPr lang="en-US" altLang="zh-CN" sz="3500" b="1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catch</a:t>
              </a:r>
              <a:r>
                <a:rPr lang="zh-CN" altLang="en-US" sz="3500" b="1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处理异常</a:t>
              </a:r>
            </a:p>
          </p:txBody>
        </p:sp>
        <p:sp>
          <p:nvSpPr>
            <p:cNvPr id="11" name="Text8"/>
            <p:cNvSpPr txBox="1"/>
            <p:nvPr/>
          </p:nvSpPr>
          <p:spPr>
            <a:xfrm>
              <a:off x="2468" y="3241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67700" y="999350"/>
            <a:ext cx="440189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000" b="1" i="1" spc="-500" dirty="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8000" b="1" i="1" spc="-500" dirty="0">
              <a:ln w="285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Text9"/>
          <p:cNvGrpSpPr/>
          <p:nvPr/>
        </p:nvGrpSpPr>
        <p:grpSpPr>
          <a:xfrm>
            <a:off x="1115677" y="4698082"/>
            <a:ext cx="8217163" cy="530225"/>
            <a:chOff x="2468" y="3228"/>
            <a:chExt cx="12495" cy="835"/>
          </a:xfrm>
        </p:grpSpPr>
        <p:sp>
          <p:nvSpPr>
            <p:cNvPr id="12" name="Text7"/>
            <p:cNvSpPr txBox="1"/>
            <p:nvPr>
              <p:custDataLst>
                <p:tags r:id="rId2"/>
              </p:custDataLst>
            </p:nvPr>
          </p:nvSpPr>
          <p:spPr>
            <a:xfrm>
              <a:off x="3517" y="3228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一阶段总结与二三阶段规划</a:t>
              </a:r>
            </a:p>
          </p:txBody>
        </p:sp>
        <p:sp>
          <p:nvSpPr>
            <p:cNvPr id="14" name="Text8"/>
            <p:cNvSpPr txBox="1"/>
            <p:nvPr/>
          </p:nvSpPr>
          <p:spPr>
            <a:xfrm>
              <a:off x="2468" y="3241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15" name="Text9"/>
          <p:cNvGrpSpPr/>
          <p:nvPr/>
        </p:nvGrpSpPr>
        <p:grpSpPr>
          <a:xfrm>
            <a:off x="1179701" y="5328425"/>
            <a:ext cx="8217163" cy="530225"/>
            <a:chOff x="2468" y="3228"/>
            <a:chExt cx="12495" cy="835"/>
          </a:xfrm>
        </p:grpSpPr>
        <p:sp>
          <p:nvSpPr>
            <p:cNvPr id="16" name="Text7"/>
            <p:cNvSpPr txBox="1"/>
            <p:nvPr>
              <p:custDataLst>
                <p:tags r:id="rId1"/>
              </p:custDataLst>
            </p:nvPr>
          </p:nvSpPr>
          <p:spPr>
            <a:xfrm>
              <a:off x="3517" y="3228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课后作业</a:t>
              </a:r>
            </a:p>
          </p:txBody>
        </p:sp>
        <p:sp>
          <p:nvSpPr>
            <p:cNvPr id="17" name="Text8"/>
            <p:cNvSpPr txBox="1"/>
            <p:nvPr/>
          </p:nvSpPr>
          <p:spPr>
            <a:xfrm>
              <a:off x="2468" y="3241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sp>
        <p:nvSpPr>
          <p:cNvPr id="18" name="矩形 1" hidden="1">
            <a:hlinkClick r:id="rId8" action="ppaction://hlinksldjump"/>
          </p:cNvPr>
          <p:cNvSpPr/>
          <p:nvPr/>
        </p:nvSpPr>
        <p:spPr>
          <a:xfrm>
            <a:off x="1117600" y="2706914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2" hidden="1">
            <a:hlinkClick r:id="rId9" action="ppaction://hlinksldjump"/>
          </p:cNvPr>
          <p:cNvSpPr/>
          <p:nvPr/>
        </p:nvSpPr>
        <p:spPr>
          <a:xfrm>
            <a:off x="1117600" y="3344547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3" hidden="1">
            <a:hlinkClick r:id="rId10" action="ppaction://hlinksldjump"/>
          </p:cNvPr>
          <p:cNvSpPr/>
          <p:nvPr/>
        </p:nvSpPr>
        <p:spPr>
          <a:xfrm>
            <a:off x="1115677" y="3945833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4" hidden="1">
            <a:hlinkClick r:id="rId11" action="ppaction://hlinksldjump"/>
          </p:cNvPr>
          <p:cNvSpPr/>
          <p:nvPr/>
        </p:nvSpPr>
        <p:spPr>
          <a:xfrm>
            <a:off x="1121011" y="4581114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5">
            <a:hlinkClick r:id="rId12" action="ppaction://hlinksldjump"/>
          </p:cNvPr>
          <p:cNvSpPr/>
          <p:nvPr/>
        </p:nvSpPr>
        <p:spPr>
          <a:xfrm>
            <a:off x="1115677" y="5203542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 txBox="1"/>
          <p:nvPr>
            <p:custDataLst>
              <p:tags r:id="rId1"/>
            </p:custDataLst>
          </p:nvPr>
        </p:nvSpPr>
        <p:spPr>
          <a:xfrm>
            <a:off x="1931486" y="2234507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 dirty="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3851564" y="2234507"/>
            <a:ext cx="7123875" cy="127692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4000" spc="0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对象和类</a:t>
            </a:r>
            <a:r>
              <a:rPr lang="en-US" altLang="zh-CN" sz="4000" spc="0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-</a:t>
            </a:r>
            <a:r>
              <a:rPr lang="zh-CN" altLang="en-US" sz="4000" spc="0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面向对象的简单理解</a:t>
            </a:r>
          </a:p>
        </p:txBody>
      </p:sp>
      <p:sp>
        <p:nvSpPr>
          <p:cNvPr id="4" name="Text3"/>
          <p:cNvSpPr txBox="1"/>
          <p:nvPr>
            <p:custDataLst>
              <p:tags r:id="rId3"/>
            </p:custDataLst>
          </p:nvPr>
        </p:nvSpPr>
        <p:spPr>
          <a:xfrm>
            <a:off x="4315334" y="3367000"/>
            <a:ext cx="7280813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400" b="1" dirty="0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Objects and classes - Simple understanding of object orientation</a:t>
            </a:r>
            <a:endParaRPr lang="zh-CN" altLang="en-US" sz="14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成员函数：实现对象行为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406" y="1268960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333333333333333333333333333333333333333333333333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B837DC7-E423-DD64-C326-387505C9BFE3}"/>
              </a:ext>
            </a:extLst>
          </p:cNvPr>
          <p:cNvSpPr/>
          <p:nvPr/>
        </p:nvSpPr>
        <p:spPr>
          <a:xfrm>
            <a:off x="1302328" y="1736436"/>
            <a:ext cx="1937905" cy="3564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类的定义</a:t>
            </a:r>
            <a:endParaRPr lang="en-US" sz="20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22409E5-13C1-6B6A-6ED7-52C18B032701}"/>
              </a:ext>
            </a:extLst>
          </p:cNvPr>
          <p:cNvSpPr/>
          <p:nvPr/>
        </p:nvSpPr>
        <p:spPr>
          <a:xfrm>
            <a:off x="1209964" y="2220431"/>
            <a:ext cx="2122631" cy="11375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在C++中，类是一种用户自定义的数据类型，它将数据（属性）和操作这些数据的函数（方法）封装在一起。</a:t>
            </a:r>
            <a:endParaRPr lang="en-US" sz="1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88D718E-8674-717C-A1B7-E8F86C6037CD}"/>
              </a:ext>
            </a:extLst>
          </p:cNvPr>
          <p:cNvSpPr/>
          <p:nvPr/>
        </p:nvSpPr>
        <p:spPr>
          <a:xfrm>
            <a:off x="3751123" y="1727199"/>
            <a:ext cx="1872096" cy="3564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对象的创建</a:t>
            </a:r>
            <a:endParaRPr lang="en-US" sz="20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32EA5844-DA27-CF60-9263-87BD52B52D87}"/>
              </a:ext>
            </a:extLst>
          </p:cNvPr>
          <p:cNvSpPr/>
          <p:nvPr/>
        </p:nvSpPr>
        <p:spPr>
          <a:xfrm>
            <a:off x="6005368" y="1736436"/>
            <a:ext cx="1872096" cy="3564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成员函数声明</a:t>
            </a:r>
            <a:endParaRPr lang="en-US" sz="20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3991AA5E-E933-B82A-F403-B39230EE2921}"/>
              </a:ext>
            </a:extLst>
          </p:cNvPr>
          <p:cNvSpPr/>
          <p:nvPr/>
        </p:nvSpPr>
        <p:spPr>
          <a:xfrm>
            <a:off x="8248650" y="1727199"/>
            <a:ext cx="1872096" cy="3564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成员函数实现</a:t>
            </a:r>
            <a:endParaRPr lang="en-US" sz="20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EEAB620-047C-9462-8735-C8010B000AFC}"/>
              </a:ext>
            </a:extLst>
          </p:cNvPr>
          <p:cNvSpPr/>
          <p:nvPr/>
        </p:nvSpPr>
        <p:spPr>
          <a:xfrm>
            <a:off x="8123382" y="2121164"/>
            <a:ext cx="2122631" cy="133609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成员函数的实现通常在类外部定义，但也可以在类定义内部直接实现，这称为内联函数，可以提高程序的运行效率。</a:t>
            </a:r>
            <a:endParaRPr lang="en-US" sz="10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F581FB5D-D650-346C-E12F-A058660AB11D}"/>
              </a:ext>
            </a:extLst>
          </p:cNvPr>
          <p:cNvSpPr/>
          <p:nvPr/>
        </p:nvSpPr>
        <p:spPr>
          <a:xfrm>
            <a:off x="5939847" y="2192991"/>
            <a:ext cx="2003137" cy="10911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成员函数在类定义中声明，它们可以访问类的私有和保护成员，提供对外部的接口来操作对象。</a:t>
            </a:r>
            <a:endParaRPr lang="en-US" sz="10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CD4F7718-42B2-98AA-F1C6-E2A6A86A273B}"/>
              </a:ext>
            </a:extLst>
          </p:cNvPr>
          <p:cNvSpPr/>
          <p:nvPr/>
        </p:nvSpPr>
        <p:spPr>
          <a:xfrm>
            <a:off x="3626140" y="2210140"/>
            <a:ext cx="2122631" cy="107396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对象是类的一个实例，通过使用类作为模板，可以在程序中创建多个具有相同特性和行为的对象。</a:t>
            </a:r>
            <a:endParaRPr lang="en-US" sz="100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33DC9378-4621-F812-905C-A122E9443A3C}"/>
              </a:ext>
            </a:extLst>
          </p:cNvPr>
          <p:cNvSpPr/>
          <p:nvPr/>
        </p:nvSpPr>
        <p:spPr>
          <a:xfrm>
            <a:off x="1618095" y="3957404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构造与析构</a:t>
            </a:r>
            <a:endParaRPr lang="en-US" sz="200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412A23AD-C7C7-2E20-2B1D-5A659D85F3BC}"/>
              </a:ext>
            </a:extLst>
          </p:cNvPr>
          <p:cNvSpPr/>
          <p:nvPr/>
        </p:nvSpPr>
        <p:spPr>
          <a:xfrm>
            <a:off x="1414029" y="4750840"/>
            <a:ext cx="17145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构造函数用于初始化对象，而析构函数则在对象生命周期结束时自动调用，用于释放资源或执行清理工作。</a:t>
            </a:r>
            <a:endParaRPr lang="en-US" sz="10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20C7A83-C5D1-356C-7D43-42521682AA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67" y="5169940"/>
            <a:ext cx="1003891" cy="5893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3746CC3-1BF4-BDF6-7965-44B9E081B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84" y="3957404"/>
            <a:ext cx="5484343" cy="1120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对象与类的定义和创建</a:t>
            </a: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438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4717" y="1267497"/>
            <a:ext cx="9991522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类的定义和调用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indent="-252095"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注意：函数接受输入参数，执行特定任务，然后返回结果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6051F8-1781-7ECE-CC75-D3B9C83C7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19" y="1521668"/>
            <a:ext cx="4806560" cy="5183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57591F-7A3C-89C3-7F1C-9BB85F89B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71" y="1693445"/>
            <a:ext cx="3558848" cy="2895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A1ED67-BCB4-3A41-8171-90935EB64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25" y="4630396"/>
            <a:ext cx="3558848" cy="1539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827789" y="1983884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 txBox="1"/>
          <p:nvPr>
            <p:custDataLst>
              <p:tags r:id="rId1"/>
            </p:custDataLst>
          </p:nvPr>
        </p:nvSpPr>
        <p:spPr>
          <a:xfrm>
            <a:off x="1681795" y="2252980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3698506" y="2496820"/>
            <a:ext cx="6520211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4400" spc="0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类与结构体的区别</a:t>
            </a:r>
          </a:p>
        </p:txBody>
      </p:sp>
      <p:sp>
        <p:nvSpPr>
          <p:cNvPr id="4" name="Text3"/>
          <p:cNvSpPr txBox="1"/>
          <p:nvPr>
            <p:custDataLst>
              <p:tags r:id="rId3"/>
            </p:custDataLst>
          </p:nvPr>
        </p:nvSpPr>
        <p:spPr>
          <a:xfrm>
            <a:off x="3207144" y="3355282"/>
            <a:ext cx="7502933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zh-CN" b="1" dirty="0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difference between classes and structs</a:t>
            </a:r>
            <a:endParaRPr lang="zh-CN" altLang="en-US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 dirty="0">
                <a:sym typeface="思源黑体 CN" panose="020B0500000000000000" pitchFamily="34" charset="-122"/>
              </a:rPr>
              <a:t>类和结构体的区别</a:t>
            </a: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438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3646" y="1315049"/>
            <a:ext cx="9995676" cy="4216539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lvl="0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9705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BD41834-BAA7-C73B-FADD-DEA01DA05573}"/>
              </a:ext>
            </a:extLst>
          </p:cNvPr>
          <p:cNvSpPr/>
          <p:nvPr/>
        </p:nvSpPr>
        <p:spPr>
          <a:xfrm>
            <a:off x="1337831" y="1769872"/>
            <a:ext cx="414337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定义差异</a:t>
            </a:r>
            <a:endParaRPr lang="en-US" sz="24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9762D7D-D643-CC3B-D27B-A584F3D7A406}"/>
              </a:ext>
            </a:extLst>
          </p:cNvPr>
          <p:cNvSpPr/>
          <p:nvPr/>
        </p:nvSpPr>
        <p:spPr>
          <a:xfrm>
            <a:off x="1337829" y="2271291"/>
            <a:ext cx="4143375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在C++中，结构体默认成员访问权限为public，而类默认为private，这影响了成员变量和函数的封装与访问方式.</a:t>
            </a:r>
            <a:endParaRPr lang="en-US" sz="14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4307F42-17F7-1911-52DD-0374E5E2E88B}"/>
              </a:ext>
            </a:extLst>
          </p:cNvPr>
          <p:cNvSpPr/>
          <p:nvPr/>
        </p:nvSpPr>
        <p:spPr>
          <a:xfrm>
            <a:off x="1337828" y="3142759"/>
            <a:ext cx="414337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实例化对比</a:t>
            </a:r>
            <a:endParaRPr lang="en-US" sz="24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ED664D63-9F34-C012-582D-9D51BB9BF23B}"/>
              </a:ext>
            </a:extLst>
          </p:cNvPr>
          <p:cNvSpPr/>
          <p:nvPr/>
        </p:nvSpPr>
        <p:spPr>
          <a:xfrm>
            <a:off x="1302214" y="3573938"/>
            <a:ext cx="4143375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结构体和类的实例化过程相似，都可通过构造函数初始化，但结构体更倾向于数据聚合，类则强调行为与状态的封装.</a:t>
            </a:r>
            <a:endParaRPr lang="en-US" sz="14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9A41A4FC-158A-20DE-B5F0-A70B86A6DA63}"/>
              </a:ext>
            </a:extLst>
          </p:cNvPr>
          <p:cNvSpPr/>
          <p:nvPr/>
        </p:nvSpPr>
        <p:spPr>
          <a:xfrm>
            <a:off x="1337827" y="4559527"/>
            <a:ext cx="414337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使用场景</a:t>
            </a:r>
            <a:endParaRPr lang="en-US" sz="24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F5C860F-6F24-7D7C-12D0-3E7D67AB3545}"/>
              </a:ext>
            </a:extLst>
          </p:cNvPr>
          <p:cNvSpPr/>
          <p:nvPr/>
        </p:nvSpPr>
        <p:spPr>
          <a:xfrm>
            <a:off x="1302214" y="4970469"/>
            <a:ext cx="4143375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结构体常用于简单数据集合，如坐标点；类则适用于复杂对象建模，如游戏中的角色，需定义属性与方法.</a:t>
            </a:r>
            <a:endParaRPr lang="en-US" sz="1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4FC6CF-62D1-DE06-68A7-1CE3FF154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75" y="2071285"/>
            <a:ext cx="5576779" cy="2697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737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 txBox="1"/>
          <p:nvPr>
            <p:custDataLst>
              <p:tags r:id="rId1"/>
            </p:custDataLst>
          </p:nvPr>
        </p:nvSpPr>
        <p:spPr>
          <a:xfrm>
            <a:off x="1625405" y="2252980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3685980" y="2496820"/>
            <a:ext cx="7230979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42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try</a:t>
            </a:r>
            <a:r>
              <a:rPr lang="zh-CN" altLang="en-US" sz="42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和</a:t>
            </a:r>
            <a:r>
              <a:rPr lang="en-US" altLang="zh-CN" sz="42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except-</a:t>
            </a:r>
            <a:r>
              <a:rPr lang="zh-CN" altLang="en-US" sz="42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捕获与处理异常</a:t>
            </a:r>
          </a:p>
        </p:txBody>
      </p:sp>
      <p:sp>
        <p:nvSpPr>
          <p:cNvPr id="4" name="Text3"/>
          <p:cNvSpPr txBox="1"/>
          <p:nvPr>
            <p:custDataLst>
              <p:tags r:id="rId3"/>
            </p:custDataLst>
          </p:nvPr>
        </p:nvSpPr>
        <p:spPr>
          <a:xfrm>
            <a:off x="3685980" y="3372485"/>
            <a:ext cx="7555334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4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third section Try and exception - try and handle exceptions</a:t>
            </a:r>
            <a:endParaRPr lang="zh-CN" altLang="en-US" sz="14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3600"/>
              <a:t>try</a:t>
            </a:r>
            <a:r>
              <a:rPr lang="zh-CN" altLang="en-US" sz="3600"/>
              <a:t>和</a:t>
            </a:r>
            <a:r>
              <a:rPr lang="en-US" altLang="zh-CN" sz="3600"/>
              <a:t>except-</a:t>
            </a:r>
            <a:r>
              <a:rPr lang="zh-CN" altLang="en-US" sz="3600"/>
              <a:t>捕获与处理异常</a:t>
            </a:r>
          </a:p>
        </p:txBody>
      </p:sp>
      <p:sp>
        <p:nvSpPr>
          <p:cNvPr id="5" name="矩形: 圆角 4"/>
          <p:cNvSpPr/>
          <p:nvPr>
            <p:custDataLst>
              <p:tags r:id="rId1"/>
            </p:custDataLst>
          </p:nvPr>
        </p:nvSpPr>
        <p:spPr>
          <a:xfrm>
            <a:off x="791438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0">
            <a:off x="6929245" y="1252982"/>
            <a:ext cx="720000" cy="7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882FCA-6354-0AB1-267B-930410161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657" y="1956470"/>
            <a:ext cx="5473186" cy="2687784"/>
          </a:xfrm>
          <a:prstGeom prst="rect">
            <a:avLst/>
          </a:prstGeom>
        </p:spPr>
      </p:pic>
      <p:graphicFrame>
        <p:nvGraphicFramePr>
          <p:cNvPr id="7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066111"/>
              </p:ext>
            </p:extLst>
          </p:nvPr>
        </p:nvGraphicFramePr>
        <p:xfrm>
          <a:off x="1393714" y="4749583"/>
          <a:ext cx="5067356" cy="14243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74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zh-CN" altLang="en-US" sz="1100" b="1" kern="0">
                          <a:solidFill>
                            <a:srgbClr val="FFFFF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异常名称</a:t>
                      </a:r>
                      <a:endParaRPr lang="zh-CN" sz="110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B8E6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</a:pPr>
                      <a:r>
                        <a:rPr lang="zh-CN" altLang="en-US" sz="1100" b="1" kern="0" dirty="0">
                          <a:solidFill>
                            <a:srgbClr val="FFFFF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异常描述</a:t>
                      </a:r>
                      <a:endParaRPr lang="zh-CN" sz="11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B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0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std::exception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该异常是所有标准</a:t>
                      </a:r>
                      <a:r>
                        <a:rPr lang="en-US" altLang="zh-CN" sz="11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C++</a:t>
                      </a:r>
                      <a:r>
                        <a:rPr lang="zh-CN" altLang="en-US" sz="11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异常的父类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std::</a:t>
                      </a:r>
                      <a:r>
                        <a:rPr lang="en-US" altLang="zh-CN" sz="1100" b="0" i="0" u="none" strike="noStrike" dirty="0" err="1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invalid_argument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当使用了无效的参数时，会抛出该异常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0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std::</a:t>
                      </a:r>
                      <a:r>
                        <a:rPr lang="en-US" sz="1100" b="0" i="0" u="none" strike="noStrike" dirty="0" err="1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domain_error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当使用了一个无效的数学域时，会抛出该异常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0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std::</a:t>
                      </a:r>
                      <a:r>
                        <a:rPr lang="en-US" sz="1100" b="0" i="0" u="none" strike="noStrike" dirty="0" err="1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length_error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当创建了太长的</a:t>
                      </a:r>
                      <a:r>
                        <a:rPr lang="en-US" altLang="zh-CN" sz="11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std::string</a:t>
                      </a:r>
                      <a:r>
                        <a:rPr lang="zh-CN" altLang="en-US" sz="11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时，会抛出该异常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0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std::</a:t>
                      </a:r>
                      <a:r>
                        <a:rPr lang="en-US" sz="1100" b="0" i="0" u="none" strike="noStrike" dirty="0" err="1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overflow_error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当发生数学上溢时，会抛出该异常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0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std::</a:t>
                      </a:r>
                      <a:r>
                        <a:rPr lang="en-US" sz="11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range_error</a:t>
                      </a:r>
                      <a:endParaRPr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 </a:t>
                      </a:r>
                      <a:r>
                        <a:rPr lang="zh-CN" alt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      当尝试存储超出范围的值时。会抛出该异常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47A2086-BB89-C64A-77F1-9144B0366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933" y="2963204"/>
            <a:ext cx="4182914" cy="33341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0697">
            <a:off x="9961825" y="3069000"/>
            <a:ext cx="720000" cy="72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58131" y="1396227"/>
            <a:ext cx="10075737" cy="1523494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79705" lvl="0" indent="-252095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尝试执行除法运算</a:t>
            </a:r>
            <a:endParaRPr lang="en-US" altLang="zh-CN" sz="17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异常是程序在执行期间产生的问题</a:t>
            </a:r>
            <a:br>
              <a:rPr lang="zh-CN" altLang="zh-CN" sz="17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throw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：当问题出现时，程序会抛出一个异常，这是通过使用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throw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关键字完成的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catch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：在要处理问题的地方，通过异常处理程序捕获异常。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Catch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关键字用于捕获异常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try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try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块中的代码标识将被激活的特定异常。他后面通常跟着一个或多个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catch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块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VkZjc4ZDRkZmYyMDJmNGJmN2VkMmMzOThjNTFiOT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heme/theme1.xml><?xml version="1.0" encoding="utf-8"?>
<a:theme xmlns:a="http://schemas.openxmlformats.org/drawingml/2006/main" name="RCIA算法组-X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CIA算法组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893</Words>
  <Application>Microsoft Office PowerPoint</Application>
  <PresentationFormat>宽屏</PresentationFormat>
  <Paragraphs>158</Paragraphs>
  <Slides>15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等线</vt:lpstr>
      <vt:lpstr>等线 Light</vt:lpstr>
      <vt:lpstr>华文楷体</vt:lpstr>
      <vt:lpstr>华文行楷</vt:lpstr>
      <vt:lpstr>楷体</vt:lpstr>
      <vt:lpstr>思源黑体 CN</vt:lpstr>
      <vt:lpstr>Microsoft YaHei</vt:lpstr>
      <vt:lpstr>Microsoft YaHei</vt:lpstr>
      <vt:lpstr>Arial</vt:lpstr>
      <vt:lpstr>Wingdings</vt:lpstr>
      <vt:lpstr>RCIA算法组-Xin</vt:lpstr>
      <vt:lpstr>RCIA算法组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RCIA-算法组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第三次培训</dc:title>
  <dc:subject>算法组培训</dc:subject>
  <dc:creator>泽欣 陈</dc:creator>
  <cp:lastModifiedBy>Jianghua Men</cp:lastModifiedBy>
  <cp:revision>726</cp:revision>
  <dcterms:created xsi:type="dcterms:W3CDTF">2023-08-16T00:21:00Z</dcterms:created>
  <dcterms:modified xsi:type="dcterms:W3CDTF">2024-10-28T12:08:52Z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B34531776CB14F57AF85A4356F2C199F_12</vt:lpwstr>
  </property>
  <property fmtid="{D5CDD505-2E9C-101B-9397-08002B2CF9AE}" pid="3" name="KSOProductBuildVer">
    <vt:lpwstr>2052-12.1.0.18276</vt:lpwstr>
  </property>
</Properties>
</file>